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8F36F3-1557-4891-BF1C-41E3FF1EA61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E08763-0B60-48B4-900B-CF495A536EC6}">
      <dgm:prSet phldrT="[Text]"/>
      <dgm:spPr/>
      <dgm:t>
        <a:bodyPr/>
        <a:lstStyle/>
        <a:p>
          <a:r>
            <a:rPr lang="en-US" dirty="0" smtClean="0"/>
            <a:t>Patient’s Disease </a:t>
          </a:r>
          <a:endParaRPr lang="en-US" dirty="0"/>
        </a:p>
      </dgm:t>
    </dgm:pt>
    <dgm:pt modelId="{1B355448-FA19-438B-BB47-8C63C8C9BA2C}" type="parTrans" cxnId="{70EC1F80-9EED-4B23-B012-5F28FD9CA618}">
      <dgm:prSet/>
      <dgm:spPr/>
      <dgm:t>
        <a:bodyPr/>
        <a:lstStyle/>
        <a:p>
          <a:endParaRPr lang="en-US"/>
        </a:p>
      </dgm:t>
    </dgm:pt>
    <dgm:pt modelId="{CEB0A01F-5E21-478A-BBF1-AB96E6A98618}" type="sibTrans" cxnId="{70EC1F80-9EED-4B23-B012-5F28FD9CA618}">
      <dgm:prSet/>
      <dgm:spPr/>
      <dgm:t>
        <a:bodyPr/>
        <a:lstStyle/>
        <a:p>
          <a:endParaRPr lang="en-US"/>
        </a:p>
      </dgm:t>
    </dgm:pt>
    <dgm:pt modelId="{DB62CF77-9CB1-475B-82B3-73FB4AAA6556}">
      <dgm:prSet phldrT="[Text]"/>
      <dgm:spPr/>
      <dgm:t>
        <a:bodyPr/>
        <a:lstStyle/>
        <a:p>
          <a:r>
            <a:rPr lang="en-US" dirty="0" smtClean="0"/>
            <a:t>Physiological</a:t>
          </a:r>
          <a:endParaRPr lang="en-US" dirty="0"/>
        </a:p>
      </dgm:t>
    </dgm:pt>
    <dgm:pt modelId="{7C2C70B1-ABA7-4433-8B31-2AB803046861}" type="parTrans" cxnId="{E2B90CF2-62F4-40AA-A531-0BBFF8CCBF93}">
      <dgm:prSet/>
      <dgm:spPr/>
      <dgm:t>
        <a:bodyPr/>
        <a:lstStyle/>
        <a:p>
          <a:endParaRPr lang="en-US"/>
        </a:p>
      </dgm:t>
    </dgm:pt>
    <dgm:pt modelId="{8FAC7D51-17D3-4672-BAA4-FC09E9D799BF}" type="sibTrans" cxnId="{E2B90CF2-62F4-40AA-A531-0BBFF8CCBF93}">
      <dgm:prSet/>
      <dgm:spPr/>
      <dgm:t>
        <a:bodyPr/>
        <a:lstStyle/>
        <a:p>
          <a:endParaRPr lang="en-US"/>
        </a:p>
      </dgm:t>
    </dgm:pt>
    <dgm:pt modelId="{ED913297-CC38-45ED-A9D7-33E2C644082B}">
      <dgm:prSet phldrT="[Text]"/>
      <dgm:spPr/>
      <dgm:t>
        <a:bodyPr/>
        <a:lstStyle/>
        <a:p>
          <a:r>
            <a:rPr lang="en-US" dirty="0" smtClean="0"/>
            <a:t>Psychological </a:t>
          </a:r>
          <a:endParaRPr lang="en-US" dirty="0"/>
        </a:p>
      </dgm:t>
    </dgm:pt>
    <dgm:pt modelId="{DB9E73AB-6C9B-4F84-9D6E-45233E29EC20}" type="parTrans" cxnId="{18B85989-5EB9-4CBB-9514-9649DFB3FDE1}">
      <dgm:prSet/>
      <dgm:spPr/>
      <dgm:t>
        <a:bodyPr/>
        <a:lstStyle/>
        <a:p>
          <a:endParaRPr lang="en-US"/>
        </a:p>
      </dgm:t>
    </dgm:pt>
    <dgm:pt modelId="{DADB09EB-421D-4B98-8D37-A1A4EB41C439}" type="sibTrans" cxnId="{18B85989-5EB9-4CBB-9514-9649DFB3FDE1}">
      <dgm:prSet/>
      <dgm:spPr/>
      <dgm:t>
        <a:bodyPr/>
        <a:lstStyle/>
        <a:p>
          <a:endParaRPr lang="en-US"/>
        </a:p>
      </dgm:t>
    </dgm:pt>
    <dgm:pt modelId="{44E4C958-0612-43C9-B4E9-16C211EF8579}" type="pres">
      <dgm:prSet presAssocID="{8B8F36F3-1557-4891-BF1C-41E3FF1EA6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7EB082F-0A95-407D-A6FF-8CD03B8AC0FB}" type="pres">
      <dgm:prSet presAssocID="{06E08763-0B60-48B4-900B-CF495A536EC6}" presName="hierRoot1" presStyleCnt="0"/>
      <dgm:spPr/>
    </dgm:pt>
    <dgm:pt modelId="{31CB51D2-4493-440F-9873-9E5477C916C2}" type="pres">
      <dgm:prSet presAssocID="{06E08763-0B60-48B4-900B-CF495A536EC6}" presName="composite" presStyleCnt="0"/>
      <dgm:spPr/>
    </dgm:pt>
    <dgm:pt modelId="{08488BD6-4819-4114-B9A4-1F885292DB5E}" type="pres">
      <dgm:prSet presAssocID="{06E08763-0B60-48B4-900B-CF495A536EC6}" presName="background" presStyleLbl="node0" presStyleIdx="0" presStyleCnt="1"/>
      <dgm:spPr/>
    </dgm:pt>
    <dgm:pt modelId="{50223250-DAF8-4177-89A3-32D09F32FFE4}" type="pres">
      <dgm:prSet presAssocID="{06E08763-0B60-48B4-900B-CF495A536EC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4B07F3-9293-4165-BC1B-750161313B9C}" type="pres">
      <dgm:prSet presAssocID="{06E08763-0B60-48B4-900B-CF495A536EC6}" presName="hierChild2" presStyleCnt="0"/>
      <dgm:spPr/>
    </dgm:pt>
    <dgm:pt modelId="{A170BBF5-D687-4CFD-9BAF-AADFC0A8D9DB}" type="pres">
      <dgm:prSet presAssocID="{7C2C70B1-ABA7-4433-8B31-2AB803046861}" presName="Name10" presStyleLbl="parChTrans1D2" presStyleIdx="0" presStyleCnt="2"/>
      <dgm:spPr/>
      <dgm:t>
        <a:bodyPr/>
        <a:lstStyle/>
        <a:p>
          <a:endParaRPr lang="en-GB"/>
        </a:p>
      </dgm:t>
    </dgm:pt>
    <dgm:pt modelId="{752488DD-75C7-4F10-94ED-F550DE387D69}" type="pres">
      <dgm:prSet presAssocID="{DB62CF77-9CB1-475B-82B3-73FB4AAA6556}" presName="hierRoot2" presStyleCnt="0"/>
      <dgm:spPr/>
    </dgm:pt>
    <dgm:pt modelId="{313803C4-81EF-41D4-97C7-E5B4B58630D7}" type="pres">
      <dgm:prSet presAssocID="{DB62CF77-9CB1-475B-82B3-73FB4AAA6556}" presName="composite2" presStyleCnt="0"/>
      <dgm:spPr/>
    </dgm:pt>
    <dgm:pt modelId="{53A89A6F-7029-4682-842C-6776CEDFC563}" type="pres">
      <dgm:prSet presAssocID="{DB62CF77-9CB1-475B-82B3-73FB4AAA6556}" presName="background2" presStyleLbl="node2" presStyleIdx="0" presStyleCnt="2"/>
      <dgm:spPr/>
    </dgm:pt>
    <dgm:pt modelId="{7F0F6E2A-BD44-4C84-9358-3F3854C24BE4}" type="pres">
      <dgm:prSet presAssocID="{DB62CF77-9CB1-475B-82B3-73FB4AAA655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E9BCD2A-8DA4-415B-8F56-B02410E89A5E}" type="pres">
      <dgm:prSet presAssocID="{DB62CF77-9CB1-475B-82B3-73FB4AAA6556}" presName="hierChild3" presStyleCnt="0"/>
      <dgm:spPr/>
    </dgm:pt>
    <dgm:pt modelId="{58882D8F-015E-4192-A985-309C2CFAAE34}" type="pres">
      <dgm:prSet presAssocID="{DB9E73AB-6C9B-4F84-9D6E-45233E29EC20}" presName="Name10" presStyleLbl="parChTrans1D2" presStyleIdx="1" presStyleCnt="2"/>
      <dgm:spPr/>
      <dgm:t>
        <a:bodyPr/>
        <a:lstStyle/>
        <a:p>
          <a:endParaRPr lang="en-GB"/>
        </a:p>
      </dgm:t>
    </dgm:pt>
    <dgm:pt modelId="{37803029-9887-40AC-9460-76C6F18493C6}" type="pres">
      <dgm:prSet presAssocID="{ED913297-CC38-45ED-A9D7-33E2C644082B}" presName="hierRoot2" presStyleCnt="0"/>
      <dgm:spPr/>
    </dgm:pt>
    <dgm:pt modelId="{8E760FD2-B0BF-4AA5-AF9C-7964634B157B}" type="pres">
      <dgm:prSet presAssocID="{ED913297-CC38-45ED-A9D7-33E2C644082B}" presName="composite2" presStyleCnt="0"/>
      <dgm:spPr/>
    </dgm:pt>
    <dgm:pt modelId="{9ED0A9B7-7C00-4CB1-96A7-F6EBA8807390}" type="pres">
      <dgm:prSet presAssocID="{ED913297-CC38-45ED-A9D7-33E2C644082B}" presName="background2" presStyleLbl="node2" presStyleIdx="1" presStyleCnt="2"/>
      <dgm:spPr/>
    </dgm:pt>
    <dgm:pt modelId="{9C06F169-C873-41D3-AE4E-90A34B69AD0D}" type="pres">
      <dgm:prSet presAssocID="{ED913297-CC38-45ED-A9D7-33E2C644082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CBE30FE-2037-47C5-8992-7C0A07A1F90E}" type="pres">
      <dgm:prSet presAssocID="{ED913297-CC38-45ED-A9D7-33E2C644082B}" presName="hierChild3" presStyleCnt="0"/>
      <dgm:spPr/>
    </dgm:pt>
  </dgm:ptLst>
  <dgm:cxnLst>
    <dgm:cxn modelId="{233CBF7B-5C45-42CE-AC71-A3E5C7FE7629}" type="presOf" srcId="{7C2C70B1-ABA7-4433-8B31-2AB803046861}" destId="{A170BBF5-D687-4CFD-9BAF-AADFC0A8D9DB}" srcOrd="0" destOrd="0" presId="urn:microsoft.com/office/officeart/2005/8/layout/hierarchy1"/>
    <dgm:cxn modelId="{12FBC940-E7B6-43C8-99F5-3199E668853E}" type="presOf" srcId="{06E08763-0B60-48B4-900B-CF495A536EC6}" destId="{50223250-DAF8-4177-89A3-32D09F32FFE4}" srcOrd="0" destOrd="0" presId="urn:microsoft.com/office/officeart/2005/8/layout/hierarchy1"/>
    <dgm:cxn modelId="{E2B90CF2-62F4-40AA-A531-0BBFF8CCBF93}" srcId="{06E08763-0B60-48B4-900B-CF495A536EC6}" destId="{DB62CF77-9CB1-475B-82B3-73FB4AAA6556}" srcOrd="0" destOrd="0" parTransId="{7C2C70B1-ABA7-4433-8B31-2AB803046861}" sibTransId="{8FAC7D51-17D3-4672-BAA4-FC09E9D799BF}"/>
    <dgm:cxn modelId="{EB54BC2A-39E3-4F43-8AB8-834C244A7498}" type="presOf" srcId="{ED913297-CC38-45ED-A9D7-33E2C644082B}" destId="{9C06F169-C873-41D3-AE4E-90A34B69AD0D}" srcOrd="0" destOrd="0" presId="urn:microsoft.com/office/officeart/2005/8/layout/hierarchy1"/>
    <dgm:cxn modelId="{87E569DE-14AC-4519-9668-CF466BEE1491}" type="presOf" srcId="{DB9E73AB-6C9B-4F84-9D6E-45233E29EC20}" destId="{58882D8F-015E-4192-A985-309C2CFAAE34}" srcOrd="0" destOrd="0" presId="urn:microsoft.com/office/officeart/2005/8/layout/hierarchy1"/>
    <dgm:cxn modelId="{38F9AA78-DE64-4FD7-8EEC-521C729730DF}" type="presOf" srcId="{DB62CF77-9CB1-475B-82B3-73FB4AAA6556}" destId="{7F0F6E2A-BD44-4C84-9358-3F3854C24BE4}" srcOrd="0" destOrd="0" presId="urn:microsoft.com/office/officeart/2005/8/layout/hierarchy1"/>
    <dgm:cxn modelId="{ABC34541-29E9-463B-B7C5-011E5B4FC33D}" type="presOf" srcId="{8B8F36F3-1557-4891-BF1C-41E3FF1EA61C}" destId="{44E4C958-0612-43C9-B4E9-16C211EF8579}" srcOrd="0" destOrd="0" presId="urn:microsoft.com/office/officeart/2005/8/layout/hierarchy1"/>
    <dgm:cxn modelId="{70EC1F80-9EED-4B23-B012-5F28FD9CA618}" srcId="{8B8F36F3-1557-4891-BF1C-41E3FF1EA61C}" destId="{06E08763-0B60-48B4-900B-CF495A536EC6}" srcOrd="0" destOrd="0" parTransId="{1B355448-FA19-438B-BB47-8C63C8C9BA2C}" sibTransId="{CEB0A01F-5E21-478A-BBF1-AB96E6A98618}"/>
    <dgm:cxn modelId="{18B85989-5EB9-4CBB-9514-9649DFB3FDE1}" srcId="{06E08763-0B60-48B4-900B-CF495A536EC6}" destId="{ED913297-CC38-45ED-A9D7-33E2C644082B}" srcOrd="1" destOrd="0" parTransId="{DB9E73AB-6C9B-4F84-9D6E-45233E29EC20}" sibTransId="{DADB09EB-421D-4B98-8D37-A1A4EB41C439}"/>
    <dgm:cxn modelId="{82519322-D3D6-4B65-B645-9D8FC3E0610B}" type="presParOf" srcId="{44E4C958-0612-43C9-B4E9-16C211EF8579}" destId="{97EB082F-0A95-407D-A6FF-8CD03B8AC0FB}" srcOrd="0" destOrd="0" presId="urn:microsoft.com/office/officeart/2005/8/layout/hierarchy1"/>
    <dgm:cxn modelId="{BE87BCCA-CE0D-4CF1-8518-F576D2528D6B}" type="presParOf" srcId="{97EB082F-0A95-407D-A6FF-8CD03B8AC0FB}" destId="{31CB51D2-4493-440F-9873-9E5477C916C2}" srcOrd="0" destOrd="0" presId="urn:microsoft.com/office/officeart/2005/8/layout/hierarchy1"/>
    <dgm:cxn modelId="{492D03BC-6880-499A-BE4C-5061DD0BA04E}" type="presParOf" srcId="{31CB51D2-4493-440F-9873-9E5477C916C2}" destId="{08488BD6-4819-4114-B9A4-1F885292DB5E}" srcOrd="0" destOrd="0" presId="urn:microsoft.com/office/officeart/2005/8/layout/hierarchy1"/>
    <dgm:cxn modelId="{CB34C5D4-E9EA-4348-9C11-73F7A6439F7A}" type="presParOf" srcId="{31CB51D2-4493-440F-9873-9E5477C916C2}" destId="{50223250-DAF8-4177-89A3-32D09F32FFE4}" srcOrd="1" destOrd="0" presId="urn:microsoft.com/office/officeart/2005/8/layout/hierarchy1"/>
    <dgm:cxn modelId="{98251462-0617-470D-BD31-B94F6600B99F}" type="presParOf" srcId="{97EB082F-0A95-407D-A6FF-8CD03B8AC0FB}" destId="{CC4B07F3-9293-4165-BC1B-750161313B9C}" srcOrd="1" destOrd="0" presId="urn:microsoft.com/office/officeart/2005/8/layout/hierarchy1"/>
    <dgm:cxn modelId="{715B9A5A-E215-4AA7-9C28-F9F9C479FE06}" type="presParOf" srcId="{CC4B07F3-9293-4165-BC1B-750161313B9C}" destId="{A170BBF5-D687-4CFD-9BAF-AADFC0A8D9DB}" srcOrd="0" destOrd="0" presId="urn:microsoft.com/office/officeart/2005/8/layout/hierarchy1"/>
    <dgm:cxn modelId="{E2BA17E6-4248-4C0D-9A2B-124FE6C6720B}" type="presParOf" srcId="{CC4B07F3-9293-4165-BC1B-750161313B9C}" destId="{752488DD-75C7-4F10-94ED-F550DE387D69}" srcOrd="1" destOrd="0" presId="urn:microsoft.com/office/officeart/2005/8/layout/hierarchy1"/>
    <dgm:cxn modelId="{D1C252C1-8AF6-4E57-932C-0AD8A2F4FF91}" type="presParOf" srcId="{752488DD-75C7-4F10-94ED-F550DE387D69}" destId="{313803C4-81EF-41D4-97C7-E5B4B58630D7}" srcOrd="0" destOrd="0" presId="urn:microsoft.com/office/officeart/2005/8/layout/hierarchy1"/>
    <dgm:cxn modelId="{D8E519C3-BF89-4AC6-92B2-5674286B46A3}" type="presParOf" srcId="{313803C4-81EF-41D4-97C7-E5B4B58630D7}" destId="{53A89A6F-7029-4682-842C-6776CEDFC563}" srcOrd="0" destOrd="0" presId="urn:microsoft.com/office/officeart/2005/8/layout/hierarchy1"/>
    <dgm:cxn modelId="{F14CE363-8781-43F0-8A4C-F0FA74347585}" type="presParOf" srcId="{313803C4-81EF-41D4-97C7-E5B4B58630D7}" destId="{7F0F6E2A-BD44-4C84-9358-3F3854C24BE4}" srcOrd="1" destOrd="0" presId="urn:microsoft.com/office/officeart/2005/8/layout/hierarchy1"/>
    <dgm:cxn modelId="{8869AE0B-B853-4304-8EE0-AC2A75177727}" type="presParOf" srcId="{752488DD-75C7-4F10-94ED-F550DE387D69}" destId="{9E9BCD2A-8DA4-415B-8F56-B02410E89A5E}" srcOrd="1" destOrd="0" presId="urn:microsoft.com/office/officeart/2005/8/layout/hierarchy1"/>
    <dgm:cxn modelId="{8C9CF759-35B7-42F5-B9F5-ECFB8D0158D8}" type="presParOf" srcId="{CC4B07F3-9293-4165-BC1B-750161313B9C}" destId="{58882D8F-015E-4192-A985-309C2CFAAE34}" srcOrd="2" destOrd="0" presId="urn:microsoft.com/office/officeart/2005/8/layout/hierarchy1"/>
    <dgm:cxn modelId="{DC5DF448-FB11-4503-A428-D56399D72B9B}" type="presParOf" srcId="{CC4B07F3-9293-4165-BC1B-750161313B9C}" destId="{37803029-9887-40AC-9460-76C6F18493C6}" srcOrd="3" destOrd="0" presId="urn:microsoft.com/office/officeart/2005/8/layout/hierarchy1"/>
    <dgm:cxn modelId="{1188F5EF-39D9-48B2-9A12-F480B096BF7C}" type="presParOf" srcId="{37803029-9887-40AC-9460-76C6F18493C6}" destId="{8E760FD2-B0BF-4AA5-AF9C-7964634B157B}" srcOrd="0" destOrd="0" presId="urn:microsoft.com/office/officeart/2005/8/layout/hierarchy1"/>
    <dgm:cxn modelId="{054CB959-C002-43A2-B817-EFF489DB0883}" type="presParOf" srcId="{8E760FD2-B0BF-4AA5-AF9C-7964634B157B}" destId="{9ED0A9B7-7C00-4CB1-96A7-F6EBA8807390}" srcOrd="0" destOrd="0" presId="urn:microsoft.com/office/officeart/2005/8/layout/hierarchy1"/>
    <dgm:cxn modelId="{18041026-F43D-42E7-ADB5-2CEFB114D831}" type="presParOf" srcId="{8E760FD2-B0BF-4AA5-AF9C-7964634B157B}" destId="{9C06F169-C873-41D3-AE4E-90A34B69AD0D}" srcOrd="1" destOrd="0" presId="urn:microsoft.com/office/officeart/2005/8/layout/hierarchy1"/>
    <dgm:cxn modelId="{5757E490-0D52-4A32-856F-6B9FAA4FD549}" type="presParOf" srcId="{37803029-9887-40AC-9460-76C6F18493C6}" destId="{9CBE30FE-2037-47C5-8992-7C0A07A1F90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20CD3-F130-4018-B056-303B164AE4E4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9A2C0-8B9A-45AC-A42B-03CD96146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7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giving information and facts about the disease and thereby removing any misconception they may have about the disease and its effects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9A2C0-8B9A-45AC-A42B-03CD96146A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4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1DC770B-BFFF-454F-8F47-2BF8DEE615F9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19EDB4D-EF23-471B-8F1C-BD7662356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mran\Pictures\554597_425870957436088_83017482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0" y="0"/>
            <a:ext cx="9258300" cy="6172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1027" name="Picture 3" descr="C:\Users\Imran\Pictures\Sport-wallpaper-Running-inside-a-br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91840" y="3200400"/>
            <a:ext cx="5852160" cy="36576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505200"/>
            <a:ext cx="6480048" cy="1600200"/>
          </a:xfrm>
        </p:spPr>
        <p:txBody>
          <a:bodyPr/>
          <a:lstStyle/>
          <a:p>
            <a:r>
              <a:rPr lang="en-US" b="1" dirty="0" smtClean="0"/>
              <a:t>MEDICAL SOCIAL WORK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6480048" cy="1752600"/>
          </a:xfrm>
        </p:spPr>
        <p:txBody>
          <a:bodyPr/>
          <a:lstStyle/>
          <a:p>
            <a:r>
              <a:rPr lang="en-US" u="sng" dirty="0" smtClean="0"/>
              <a:t>IMRAN AHMAD SAJID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Medical Social Worker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Pakistan, Medial Social Worker is known as Social Medical Officer in hospitals. He/she provides following services:- </a:t>
            </a:r>
          </a:p>
          <a:p>
            <a:pPr marL="571500" indent="-514350">
              <a:buFont typeface="+mj-lt"/>
              <a:buAutoNum type="arabicPeriod"/>
            </a:pPr>
            <a:r>
              <a:rPr lang="en-US" b="1" dirty="0" smtClean="0"/>
              <a:t>Counseling services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interpreting the meaning of illness and disease;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giving necessary health guidance, knowledge about sanitation, health care etc.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giving needed information to patient’s families regarding their care and treatment during convalescence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4"/>
            </a:pPr>
            <a:r>
              <a:rPr lang="en-US" dirty="0" smtClean="0"/>
              <a:t>providing needed facilities and guidance to drug addicts during their treatment in hospitals or as out door patients 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 smtClean="0"/>
              <a:t>Discharge Planning 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 smtClean="0"/>
              <a:t>Management, administration, and planning functions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 smtClean="0"/>
              <a:t>Group Work Services </a:t>
            </a:r>
          </a:p>
        </p:txBody>
      </p:sp>
      <p:pic>
        <p:nvPicPr>
          <p:cNvPr id="4" name="Picture 2" descr="C:\Users\Imran\Pictures\554597_425870957436088_83017482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216400"/>
            <a:ext cx="3962400" cy="264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Health Care Social Work, or </a:t>
            </a:r>
          </a:p>
          <a:p>
            <a:r>
              <a:rPr lang="en-US" dirty="0" smtClean="0"/>
              <a:t>Hospital Social Work</a:t>
            </a:r>
            <a:endParaRPr lang="en-US" dirty="0"/>
          </a:p>
        </p:txBody>
      </p:sp>
      <p:pic>
        <p:nvPicPr>
          <p:cNvPr id="4" name="Picture 4" descr="C:\Users\Imran\Pictures\spiritual-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336800"/>
            <a:ext cx="3149600" cy="4521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Social Work is a branch </a:t>
            </a:r>
            <a:r>
              <a:rPr lang="en-US" dirty="0"/>
              <a:t>of social work </a:t>
            </a:r>
            <a:r>
              <a:rPr lang="en-US" dirty="0" smtClean="0"/>
              <a:t>that deals </a:t>
            </a:r>
            <a:r>
              <a:rPr lang="en-US" dirty="0"/>
              <a:t>with the social, physical and psychological aspects of </a:t>
            </a:r>
            <a:r>
              <a:rPr lang="en-US" dirty="0" smtClean="0"/>
              <a:t>patient. </a:t>
            </a:r>
          </a:p>
          <a:p>
            <a:pPr>
              <a:buNone/>
            </a:pPr>
            <a:r>
              <a:rPr lang="en-US" b="1" dirty="0" smtClean="0"/>
              <a:t>~Paul </a:t>
            </a:r>
            <a:r>
              <a:rPr lang="en-US" b="1" dirty="0" err="1" smtClean="0"/>
              <a:t>Chaudry</a:t>
            </a:r>
            <a:r>
              <a:rPr lang="en-US" b="1" dirty="0" smtClean="0"/>
              <a:t>~</a:t>
            </a:r>
          </a:p>
          <a:p>
            <a:endParaRPr lang="en-US" dirty="0"/>
          </a:p>
        </p:txBody>
      </p:sp>
      <p:pic>
        <p:nvPicPr>
          <p:cNvPr id="4" name="Picture 3" descr="C:\Users\Imran\Pictures\Sport-wallpaper-Running-inside-a-br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1840" y="3200400"/>
            <a:ext cx="5852160" cy="36576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Medical Social Work provides </a:t>
            </a:r>
            <a:r>
              <a:rPr lang="en-US" u="sng" dirty="0" smtClean="0"/>
              <a:t>case work</a:t>
            </a:r>
            <a:r>
              <a:rPr lang="en-US" dirty="0" smtClean="0"/>
              <a:t>, </a:t>
            </a:r>
            <a:r>
              <a:rPr lang="en-US" u="sng" dirty="0" smtClean="0"/>
              <a:t>after-care and convalescence services</a:t>
            </a:r>
            <a:r>
              <a:rPr lang="en-US" dirty="0" smtClean="0"/>
              <a:t> to the needy and poor patients and thereby </a:t>
            </a:r>
          </a:p>
          <a:p>
            <a:pPr lvl="1"/>
            <a:r>
              <a:rPr lang="en-US" u="sng" dirty="0" smtClean="0"/>
              <a:t>cut returns to hospitals</a:t>
            </a:r>
            <a:r>
              <a:rPr lang="en-US" dirty="0" smtClean="0"/>
              <a:t>, </a:t>
            </a:r>
          </a:p>
          <a:p>
            <a:pPr lvl="1"/>
            <a:r>
              <a:rPr lang="en-US" u="sng" dirty="0" smtClean="0"/>
              <a:t>prevent spread of disease </a:t>
            </a:r>
            <a:r>
              <a:rPr lang="en-US" dirty="0" smtClean="0"/>
              <a:t>and </a:t>
            </a:r>
            <a:r>
              <a:rPr lang="en-US" u="sng" dirty="0" smtClean="0"/>
              <a:t>breakdown in patient’s family</a:t>
            </a:r>
            <a:r>
              <a:rPr lang="en-US" dirty="0" smtClean="0"/>
              <a:t>, </a:t>
            </a:r>
          </a:p>
          <a:p>
            <a:pPr lvl="1"/>
            <a:r>
              <a:rPr lang="en-US" u="sng" dirty="0" smtClean="0"/>
              <a:t>make medical treatment more meaningful and effective</a:t>
            </a:r>
            <a:r>
              <a:rPr lang="en-US" dirty="0" smtClean="0"/>
              <a:t>, </a:t>
            </a:r>
          </a:p>
          <a:p>
            <a:pPr lvl="1"/>
            <a:r>
              <a:rPr lang="en-US" u="sng" dirty="0" smtClean="0"/>
              <a:t>undertake rehabilitation of the patients</a:t>
            </a:r>
            <a:r>
              <a:rPr lang="en-US" dirty="0" smtClean="0"/>
              <a:t>, and </a:t>
            </a:r>
          </a:p>
          <a:p>
            <a:pPr lvl="1"/>
            <a:r>
              <a:rPr lang="en-US" dirty="0" smtClean="0"/>
              <a:t>activate </a:t>
            </a:r>
            <a:r>
              <a:rPr lang="en-US" u="sng" dirty="0" smtClean="0"/>
              <a:t>community action </a:t>
            </a:r>
            <a:r>
              <a:rPr lang="en-US" dirty="0" smtClean="0"/>
              <a:t>for the benefit of patients.  </a:t>
            </a:r>
          </a:p>
          <a:p>
            <a:pPr>
              <a:buNone/>
            </a:pPr>
            <a:r>
              <a:rPr lang="en-US" b="1" dirty="0" smtClean="0"/>
              <a:t>~Pakistan’s First Five Year Plan, 1955-60~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century ago, medical treatment was thought to be the only alternative of bodily or mental derangement.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this assumption has undergone a radical change after the scientific progress and the growth of social sciences. </a:t>
            </a:r>
            <a:endParaRPr lang="en-US" dirty="0" smtClean="0"/>
          </a:p>
          <a:p>
            <a:r>
              <a:rPr lang="en-US" dirty="0" smtClean="0"/>
              <a:t>Now </a:t>
            </a:r>
            <a:r>
              <a:rPr lang="en-US" dirty="0"/>
              <a:t>the fact has been revealed that disease of a patient involves two principal aspects, </a:t>
            </a:r>
            <a:r>
              <a:rPr lang="en-US" dirty="0" smtClean="0"/>
              <a:t>namely: 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Like </a:t>
            </a:r>
            <a:r>
              <a:rPr lang="en-US" dirty="0"/>
              <a:t>medical treatment, the psycho-social condition of a patient is also very important. </a:t>
            </a:r>
            <a:endParaRPr lang="en-US" dirty="0" smtClean="0"/>
          </a:p>
          <a:p>
            <a:r>
              <a:rPr lang="en-US" dirty="0" smtClean="0"/>
              <a:t>Therefore</a:t>
            </a:r>
            <a:r>
              <a:rPr lang="en-US" dirty="0"/>
              <a:t>, improvement in the mental condition of a patient is very essential for the amelioration of illness.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 result of this recognition, the need for social worker has been realized in the field of medical practice. </a:t>
            </a:r>
            <a:endParaRPr lang="en-US" dirty="0" smtClean="0"/>
          </a:p>
          <a:p>
            <a:pPr>
              <a:buNone/>
            </a:pPr>
            <a:r>
              <a:rPr lang="en-US" b="1" u="sng" dirty="0" smtClean="0"/>
              <a:t>M</a:t>
            </a:r>
            <a:r>
              <a:rPr lang="en-US" b="1" u="sng" dirty="0"/>
              <a:t>. Khalid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781800" y="5130800"/>
          <a:ext cx="2362200" cy="172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reeform 4"/>
          <p:cNvSpPr/>
          <p:nvPr/>
        </p:nvSpPr>
        <p:spPr>
          <a:xfrm>
            <a:off x="6068291" y="2606963"/>
            <a:ext cx="2667000" cy="2498437"/>
          </a:xfrm>
          <a:custGeom>
            <a:avLst/>
            <a:gdLst>
              <a:gd name="connsiteX0" fmla="*/ 0 w 3006436"/>
              <a:gd name="connsiteY0" fmla="*/ 397163 h 2697018"/>
              <a:gd name="connsiteX1" fmla="*/ 2618509 w 3006436"/>
              <a:gd name="connsiteY1" fmla="*/ 383309 h 2697018"/>
              <a:gd name="connsiteX2" fmla="*/ 2327564 w 3006436"/>
              <a:gd name="connsiteY2" fmla="*/ 2697018 h 2697018"/>
              <a:gd name="connsiteX0" fmla="*/ 0 w 2667000"/>
              <a:gd name="connsiteY0" fmla="*/ 198582 h 2498437"/>
              <a:gd name="connsiteX1" fmla="*/ 2237509 w 2667000"/>
              <a:gd name="connsiteY1" fmla="*/ 413328 h 2498437"/>
              <a:gd name="connsiteX2" fmla="*/ 2327564 w 2667000"/>
              <a:gd name="connsiteY2" fmla="*/ 2498437 h 2498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000" h="2498437">
                <a:moveTo>
                  <a:pt x="0" y="198582"/>
                </a:moveTo>
                <a:cubicBezTo>
                  <a:pt x="1115291" y="0"/>
                  <a:pt x="1849582" y="30019"/>
                  <a:pt x="2237509" y="413328"/>
                </a:cubicBezTo>
                <a:cubicBezTo>
                  <a:pt x="2625436" y="796637"/>
                  <a:pt x="2667000" y="1533237"/>
                  <a:pt x="2327564" y="2498437"/>
                </a:cubicBezTo>
              </a:path>
            </a:pathLst>
          </a:cu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C:\Users\Imran\Pictures\554597_425870957436088_830174820_n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67000" y="4953000"/>
            <a:ext cx="28575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Dr</a:t>
            </a:r>
            <a:r>
              <a:rPr lang="en-US" b="1" dirty="0"/>
              <a:t>. Richard Cabot </a:t>
            </a:r>
            <a:r>
              <a:rPr lang="en-US" dirty="0" smtClean="0"/>
              <a:t>--very </a:t>
            </a:r>
            <a:r>
              <a:rPr lang="en-US" dirty="0"/>
              <a:t>sensitive to the relationship between disease and poverty.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patients after having medication got satisfied and became healthy but, some patients remain ill even of the same disease and same medication. 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he realized that there is not just the physical factors responsible for the disease and treatment-but the patients need some social treatment. </a:t>
            </a:r>
            <a:endParaRPr lang="en-US" dirty="0" smtClean="0"/>
          </a:p>
          <a:p>
            <a:r>
              <a:rPr lang="en-US" b="1" dirty="0" smtClean="0"/>
              <a:t>Dr</a:t>
            </a:r>
            <a:r>
              <a:rPr lang="en-US" b="1" dirty="0"/>
              <a:t>. Richard Cabot in 1905 </a:t>
            </a:r>
            <a:r>
              <a:rPr lang="en-US" dirty="0" smtClean="0"/>
              <a:t>--brought </a:t>
            </a:r>
            <a:r>
              <a:rPr lang="en-US" b="1" dirty="0"/>
              <a:t>Ida Cannon </a:t>
            </a:r>
            <a:r>
              <a:rPr lang="en-US" dirty="0"/>
              <a:t>to the </a:t>
            </a:r>
            <a:r>
              <a:rPr lang="en-US" b="1" dirty="0"/>
              <a:t>Massachusetts General Hospital in </a:t>
            </a:r>
            <a:r>
              <a:rPr lang="en-US" b="1" dirty="0" smtClean="0"/>
              <a:t>Boston, </a:t>
            </a:r>
            <a:r>
              <a:rPr lang="en-US" b="1" dirty="0"/>
              <a:t>USA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Ida </a:t>
            </a:r>
            <a:r>
              <a:rPr lang="en-US" dirty="0"/>
              <a:t>Cannon </a:t>
            </a:r>
            <a:r>
              <a:rPr lang="en-US" dirty="0" smtClean="0"/>
              <a:t>--convinced </a:t>
            </a:r>
            <a:r>
              <a:rPr lang="en-US" dirty="0"/>
              <a:t>that medical practice could not be effective without examining the link between illness and the social conditions of the </a:t>
            </a:r>
            <a:r>
              <a:rPr lang="en-US" dirty="0" smtClean="0"/>
              <a:t>patient</a:t>
            </a:r>
          </a:p>
        </p:txBody>
      </p:sp>
      <p:pic>
        <p:nvPicPr>
          <p:cNvPr id="2050" name="Picture 2" descr="cannon-ida1"/>
          <p:cNvPicPr>
            <a:picLocks noChangeAspect="1" noChangeArrowheads="1"/>
          </p:cNvPicPr>
          <p:nvPr/>
        </p:nvPicPr>
        <p:blipFill>
          <a:blip r:embed="rId2"/>
          <a:srcRect r="1184"/>
          <a:stretch>
            <a:fillRect/>
          </a:stretch>
        </p:blipFill>
        <p:spPr bwMode="auto">
          <a:xfrm>
            <a:off x="7620000" y="0"/>
            <a:ext cx="1524000" cy="2209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Imran\Pictures\spiritual-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4400" y="0"/>
            <a:ext cx="3149600" cy="4521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of MSW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 Health refers to that state or condition, in which an individual is capable to utilize all the capacities of his social living.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treatment is not the final solution for </a:t>
            </a:r>
            <a:r>
              <a:rPr lang="en-US" dirty="0" smtClean="0"/>
              <a:t>illness.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Disease </a:t>
            </a:r>
            <a:r>
              <a:rPr lang="en-US" dirty="0"/>
              <a:t>and diseased person are different from each other.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Physician studies the disease. Medical </a:t>
            </a:r>
            <a:r>
              <a:rPr lang="en-US" dirty="0"/>
              <a:t>social work studies the diseased </a:t>
            </a:r>
            <a:r>
              <a:rPr lang="en-US" dirty="0" smtClean="0"/>
              <a:t>person, i.e. the </a:t>
            </a:r>
            <a:r>
              <a:rPr lang="en-US" dirty="0"/>
              <a:t>social aspect of the disease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Objectives of MSW in Pakistan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To provide help and assistance to the patients in their psychological, social and economic problems through the process of case work. 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To provide blood-testing and blood-transfusion services to the poor patients. 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To supply free-of-cost medicine to the poor and deserted patients. 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To assist the hospital administration as well as the voluntary organizations in the hours of misfortune.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Pakistan, Medical Social Workers receive funds for these objectives from </a:t>
            </a:r>
            <a:r>
              <a:rPr lang="en-US" dirty="0" err="1" smtClean="0"/>
              <a:t>Zakat</a:t>
            </a:r>
            <a:r>
              <a:rPr lang="en-US" dirty="0" smtClean="0"/>
              <a:t> and Bait-</a:t>
            </a:r>
            <a:r>
              <a:rPr lang="en-US" dirty="0" err="1" smtClean="0"/>
              <a:t>ul</a:t>
            </a:r>
            <a:r>
              <a:rPr lang="en-US" dirty="0" smtClean="0"/>
              <a:t>-</a:t>
            </a:r>
            <a:r>
              <a:rPr lang="en-US" dirty="0" err="1" smtClean="0"/>
              <a:t>Maal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2338</TotalTime>
  <Words>603</Words>
  <Application>Microsoft Office PowerPoint</Application>
  <PresentationFormat>On-screen Show (4:3)</PresentationFormat>
  <Paragraphs>53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Wingdings 2</vt:lpstr>
      <vt:lpstr>Technic</vt:lpstr>
      <vt:lpstr>MEDICAL SOCIAL WORK</vt:lpstr>
      <vt:lpstr>PowerPoint Presentation</vt:lpstr>
      <vt:lpstr>PowerPoint Presentation</vt:lpstr>
      <vt:lpstr>PowerPoint Presentation</vt:lpstr>
      <vt:lpstr>PowerPoint Presentation</vt:lpstr>
      <vt:lpstr>History</vt:lpstr>
      <vt:lpstr>Assumptions of MSW</vt:lpstr>
      <vt:lpstr>Objectives of MSW in Pakistan</vt:lpstr>
      <vt:lpstr>PowerPoint Presentation</vt:lpstr>
      <vt:lpstr>Role of Medical Social Worker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SOCIAL WORK</dc:title>
  <dc:creator>Imran</dc:creator>
  <cp:lastModifiedBy>Dr. Javaria</cp:lastModifiedBy>
  <cp:revision>28</cp:revision>
  <dcterms:created xsi:type="dcterms:W3CDTF">2015-01-25T06:03:48Z</dcterms:created>
  <dcterms:modified xsi:type="dcterms:W3CDTF">2020-04-06T14:29:22Z</dcterms:modified>
</cp:coreProperties>
</file>